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56" r:id="rId2"/>
    <p:sldId id="266" r:id="rId3"/>
    <p:sldId id="267" r:id="rId4"/>
    <p:sldId id="268" r:id="rId5"/>
    <p:sldId id="269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78" autoAdjust="0"/>
    <p:restoredTop sz="94660"/>
  </p:normalViewPr>
  <p:slideViewPr>
    <p:cSldViewPr>
      <p:cViewPr>
        <p:scale>
          <a:sx n="100" d="100"/>
          <a:sy n="100" d="100"/>
        </p:scale>
        <p:origin x="-2388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7CA9EC-799F-41CA-843F-75493A83FD86}" type="doc">
      <dgm:prSet loTypeId="urn:microsoft.com/office/officeart/2005/8/layout/process4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89B8DE4-5AA7-4F48-A5E8-789AA63CB372}">
      <dgm:prSet phldrT="[Text]"/>
      <dgm:spPr/>
      <dgm:t>
        <a:bodyPr/>
        <a:lstStyle/>
        <a:p>
          <a:r>
            <a:rPr lang="en-US" dirty="0" smtClean="0"/>
            <a:t>Research and Information Gathering</a:t>
          </a:r>
          <a:endParaRPr lang="en-US" dirty="0"/>
        </a:p>
      </dgm:t>
    </dgm:pt>
    <dgm:pt modelId="{0F85F5B4-2C02-4C06-956E-1DC906EFC185}" type="parTrans" cxnId="{AE949B62-9D83-4569-88C7-99016F69CB15}">
      <dgm:prSet/>
      <dgm:spPr/>
      <dgm:t>
        <a:bodyPr/>
        <a:lstStyle/>
        <a:p>
          <a:endParaRPr lang="en-US"/>
        </a:p>
      </dgm:t>
    </dgm:pt>
    <dgm:pt modelId="{4CD1530D-0B35-41AA-868C-80330B57BF1B}" type="sibTrans" cxnId="{AE949B62-9D83-4569-88C7-99016F69CB15}">
      <dgm:prSet/>
      <dgm:spPr/>
      <dgm:t>
        <a:bodyPr/>
        <a:lstStyle/>
        <a:p>
          <a:endParaRPr lang="en-US"/>
        </a:p>
      </dgm:t>
    </dgm:pt>
    <dgm:pt modelId="{1B36BEAA-A255-4253-9762-AB8723F3D0E7}">
      <dgm:prSet phldrT="[Text]"/>
      <dgm:spPr/>
      <dgm:t>
        <a:bodyPr/>
        <a:lstStyle/>
        <a:p>
          <a:r>
            <a:rPr lang="en-US" dirty="0" smtClean="0"/>
            <a:t>Data suitable for analysis</a:t>
          </a:r>
          <a:endParaRPr lang="en-US" dirty="0"/>
        </a:p>
      </dgm:t>
    </dgm:pt>
    <dgm:pt modelId="{4C722AA0-BA7F-466C-B71E-F13ED86FDA2F}" type="parTrans" cxnId="{849F6138-D372-4486-A09D-0B4C22CC3AA4}">
      <dgm:prSet/>
      <dgm:spPr/>
      <dgm:t>
        <a:bodyPr/>
        <a:lstStyle/>
        <a:p>
          <a:endParaRPr lang="en-US"/>
        </a:p>
      </dgm:t>
    </dgm:pt>
    <dgm:pt modelId="{1A9FDB4E-997C-4FA3-B906-5E660F6FE4DC}" type="sibTrans" cxnId="{849F6138-D372-4486-A09D-0B4C22CC3AA4}">
      <dgm:prSet/>
      <dgm:spPr/>
      <dgm:t>
        <a:bodyPr/>
        <a:lstStyle/>
        <a:p>
          <a:endParaRPr lang="en-US"/>
        </a:p>
      </dgm:t>
    </dgm:pt>
    <dgm:pt modelId="{E1E794AC-3D73-42EF-A047-E93D1DC391D2}">
      <dgm:prSet phldrT="[Text]"/>
      <dgm:spPr/>
      <dgm:t>
        <a:bodyPr/>
        <a:lstStyle/>
        <a:p>
          <a:r>
            <a:rPr lang="en-US" dirty="0" smtClean="0"/>
            <a:t>Development of Evaluation Metrics</a:t>
          </a:r>
          <a:endParaRPr lang="en-US" dirty="0"/>
        </a:p>
      </dgm:t>
    </dgm:pt>
    <dgm:pt modelId="{BE89D80E-184F-4C78-98A2-CA97D8992D24}" type="parTrans" cxnId="{1D830EDE-DE80-45C6-9F84-7151BEB200EA}">
      <dgm:prSet/>
      <dgm:spPr/>
      <dgm:t>
        <a:bodyPr/>
        <a:lstStyle/>
        <a:p>
          <a:endParaRPr lang="en-US"/>
        </a:p>
      </dgm:t>
    </dgm:pt>
    <dgm:pt modelId="{F180ECD0-37AB-4571-AB84-CAD9FEFCDE37}" type="sibTrans" cxnId="{1D830EDE-DE80-45C6-9F84-7151BEB200EA}">
      <dgm:prSet/>
      <dgm:spPr/>
      <dgm:t>
        <a:bodyPr/>
        <a:lstStyle/>
        <a:p>
          <a:endParaRPr lang="en-US"/>
        </a:p>
      </dgm:t>
    </dgm:pt>
    <dgm:pt modelId="{E557CE1E-5F77-416A-ACC6-7E1487B2F27F}">
      <dgm:prSet phldrT="[Text]"/>
      <dgm:spPr/>
      <dgm:t>
        <a:bodyPr/>
        <a:lstStyle/>
        <a:p>
          <a:r>
            <a:rPr lang="en-US" dirty="0" smtClean="0"/>
            <a:t>Involve Sponsor to support Metrics</a:t>
          </a:r>
          <a:endParaRPr lang="en-US" dirty="0"/>
        </a:p>
      </dgm:t>
    </dgm:pt>
    <dgm:pt modelId="{028AA032-E937-4D06-A0FF-8E3FD914EE4B}" type="parTrans" cxnId="{B04C64E4-04B7-417B-880B-2CF4D174B178}">
      <dgm:prSet/>
      <dgm:spPr/>
      <dgm:t>
        <a:bodyPr/>
        <a:lstStyle/>
        <a:p>
          <a:endParaRPr lang="en-US"/>
        </a:p>
      </dgm:t>
    </dgm:pt>
    <dgm:pt modelId="{1432DC62-B850-4E45-AC92-9D62456D1F2A}" type="sibTrans" cxnId="{B04C64E4-04B7-417B-880B-2CF4D174B178}">
      <dgm:prSet/>
      <dgm:spPr/>
      <dgm:t>
        <a:bodyPr/>
        <a:lstStyle/>
        <a:p>
          <a:endParaRPr lang="en-US"/>
        </a:p>
      </dgm:t>
    </dgm:pt>
    <dgm:pt modelId="{BA775795-D008-4ABA-8133-668581AF5E6A}">
      <dgm:prSet phldrT="[Text]"/>
      <dgm:spPr/>
      <dgm:t>
        <a:bodyPr/>
        <a:lstStyle/>
        <a:p>
          <a:r>
            <a:rPr lang="en-US" dirty="0" smtClean="0"/>
            <a:t>Analysis of Data</a:t>
          </a:r>
          <a:endParaRPr lang="en-US" dirty="0"/>
        </a:p>
      </dgm:t>
    </dgm:pt>
    <dgm:pt modelId="{1D9B64AD-F42F-4443-B0B5-A32CEF4197E1}" type="parTrans" cxnId="{9AA98325-48C6-45C3-82E5-FBF93AFD1F4A}">
      <dgm:prSet/>
      <dgm:spPr/>
      <dgm:t>
        <a:bodyPr/>
        <a:lstStyle/>
        <a:p>
          <a:endParaRPr lang="en-US"/>
        </a:p>
      </dgm:t>
    </dgm:pt>
    <dgm:pt modelId="{19E2AAB3-5CDA-4CEC-98BA-353E8D4C1FC2}" type="sibTrans" cxnId="{9AA98325-48C6-45C3-82E5-FBF93AFD1F4A}">
      <dgm:prSet/>
      <dgm:spPr/>
      <dgm:t>
        <a:bodyPr/>
        <a:lstStyle/>
        <a:p>
          <a:endParaRPr lang="en-US"/>
        </a:p>
      </dgm:t>
    </dgm:pt>
    <dgm:pt modelId="{37373012-3953-4842-9EDC-233F82840A8A}">
      <dgm:prSet phldrT="[Text]"/>
      <dgm:spPr/>
      <dgm:t>
        <a:bodyPr/>
        <a:lstStyle/>
        <a:p>
          <a:r>
            <a:rPr lang="en-US" dirty="0" smtClean="0"/>
            <a:t>What the data really says</a:t>
          </a:r>
          <a:endParaRPr lang="en-US" dirty="0"/>
        </a:p>
      </dgm:t>
    </dgm:pt>
    <dgm:pt modelId="{CB21F7F5-629F-4703-B1B5-7CB09748C797}" type="parTrans" cxnId="{AC15418A-3BE2-41DE-9C98-6A0CE4EE4BDF}">
      <dgm:prSet/>
      <dgm:spPr/>
      <dgm:t>
        <a:bodyPr/>
        <a:lstStyle/>
        <a:p>
          <a:endParaRPr lang="en-US"/>
        </a:p>
      </dgm:t>
    </dgm:pt>
    <dgm:pt modelId="{3F820351-9980-41A0-A2A5-7173A0C62A05}" type="sibTrans" cxnId="{AC15418A-3BE2-41DE-9C98-6A0CE4EE4BDF}">
      <dgm:prSet/>
      <dgm:spPr/>
      <dgm:t>
        <a:bodyPr/>
        <a:lstStyle/>
        <a:p>
          <a:endParaRPr lang="en-US"/>
        </a:p>
      </dgm:t>
    </dgm:pt>
    <dgm:pt modelId="{C99D463A-A724-4640-B01C-C3E3EC699C66}">
      <dgm:prSet phldrT="[Text]"/>
      <dgm:spPr/>
      <dgm:t>
        <a:bodyPr/>
        <a:lstStyle/>
        <a:p>
          <a:r>
            <a:rPr lang="en-US" dirty="0" smtClean="0"/>
            <a:t>Presentation of Results</a:t>
          </a:r>
          <a:endParaRPr lang="en-US" dirty="0"/>
        </a:p>
      </dgm:t>
    </dgm:pt>
    <dgm:pt modelId="{8152E0EB-8687-4109-859D-C3847AA1BD32}" type="parTrans" cxnId="{2BBB0251-25FD-4BD1-924A-8134883AFDFD}">
      <dgm:prSet/>
      <dgm:spPr/>
      <dgm:t>
        <a:bodyPr/>
        <a:lstStyle/>
        <a:p>
          <a:endParaRPr lang="en-US"/>
        </a:p>
      </dgm:t>
    </dgm:pt>
    <dgm:pt modelId="{29231E75-3A5E-4AD3-8272-459ED97CE56B}" type="sibTrans" cxnId="{2BBB0251-25FD-4BD1-924A-8134883AFDFD}">
      <dgm:prSet/>
      <dgm:spPr/>
      <dgm:t>
        <a:bodyPr/>
        <a:lstStyle/>
        <a:p>
          <a:endParaRPr lang="en-US"/>
        </a:p>
      </dgm:t>
    </dgm:pt>
    <dgm:pt modelId="{FAED9CBE-232E-41D6-B9D1-901B367B613D}">
      <dgm:prSet phldrT="[Text]"/>
      <dgm:spPr/>
      <dgm:t>
        <a:bodyPr/>
        <a:lstStyle/>
        <a:p>
          <a:r>
            <a:rPr lang="en-US" dirty="0" smtClean="0"/>
            <a:t>Clear, Robust, Concise, Persuasive</a:t>
          </a:r>
          <a:endParaRPr lang="en-US" dirty="0"/>
        </a:p>
      </dgm:t>
    </dgm:pt>
    <dgm:pt modelId="{3A0DDE97-C61E-4C89-ACCA-AF8B2A3D5AAF}" type="parTrans" cxnId="{DCB027D6-E610-40FE-ABD1-733CEDA4D87C}">
      <dgm:prSet/>
      <dgm:spPr/>
      <dgm:t>
        <a:bodyPr/>
        <a:lstStyle/>
        <a:p>
          <a:endParaRPr lang="en-US"/>
        </a:p>
      </dgm:t>
    </dgm:pt>
    <dgm:pt modelId="{B8BBD946-9CE7-431E-9988-A395F32E0EBD}" type="sibTrans" cxnId="{DCB027D6-E610-40FE-ABD1-733CEDA4D87C}">
      <dgm:prSet/>
      <dgm:spPr/>
      <dgm:t>
        <a:bodyPr/>
        <a:lstStyle/>
        <a:p>
          <a:endParaRPr lang="en-US"/>
        </a:p>
      </dgm:t>
    </dgm:pt>
    <dgm:pt modelId="{C641F35C-56EF-4926-85D3-5D8FAD0DD467}" type="pres">
      <dgm:prSet presAssocID="{C97CA9EC-799F-41CA-843F-75493A83FD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31FFBF-D81A-441F-B9DE-836AA20E0726}" type="pres">
      <dgm:prSet presAssocID="{C99D463A-A724-4640-B01C-C3E3EC699C66}" presName="boxAndChildren" presStyleCnt="0"/>
      <dgm:spPr/>
    </dgm:pt>
    <dgm:pt modelId="{E255E4A1-DB30-435F-A63C-F57B14ED4741}" type="pres">
      <dgm:prSet presAssocID="{C99D463A-A724-4640-B01C-C3E3EC699C66}" presName="parentTextBox" presStyleLbl="node1" presStyleIdx="0" presStyleCnt="4"/>
      <dgm:spPr/>
      <dgm:t>
        <a:bodyPr/>
        <a:lstStyle/>
        <a:p>
          <a:endParaRPr lang="en-US"/>
        </a:p>
      </dgm:t>
    </dgm:pt>
    <dgm:pt modelId="{A1F9779C-97C3-475A-B3C7-DFA0D2EDBFC0}" type="pres">
      <dgm:prSet presAssocID="{C99D463A-A724-4640-B01C-C3E3EC699C66}" presName="entireBox" presStyleLbl="node1" presStyleIdx="0" presStyleCnt="4"/>
      <dgm:spPr/>
      <dgm:t>
        <a:bodyPr/>
        <a:lstStyle/>
        <a:p>
          <a:endParaRPr lang="en-US"/>
        </a:p>
      </dgm:t>
    </dgm:pt>
    <dgm:pt modelId="{608A77D7-D655-4A75-9CC8-50DC40874876}" type="pres">
      <dgm:prSet presAssocID="{C99D463A-A724-4640-B01C-C3E3EC699C66}" presName="descendantBox" presStyleCnt="0"/>
      <dgm:spPr/>
    </dgm:pt>
    <dgm:pt modelId="{EF1FD0FE-AAE8-44C6-B472-E2879F638DB8}" type="pres">
      <dgm:prSet presAssocID="{FAED9CBE-232E-41D6-B9D1-901B367B613D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19C0E-8910-4625-A2A2-815ADA061C92}" type="pres">
      <dgm:prSet presAssocID="{19E2AAB3-5CDA-4CEC-98BA-353E8D4C1FC2}" presName="sp" presStyleCnt="0"/>
      <dgm:spPr/>
    </dgm:pt>
    <dgm:pt modelId="{2ED1D1E7-738F-46DE-9E6A-22300AF086D6}" type="pres">
      <dgm:prSet presAssocID="{BA775795-D008-4ABA-8133-668581AF5E6A}" presName="arrowAndChildren" presStyleCnt="0"/>
      <dgm:spPr/>
    </dgm:pt>
    <dgm:pt modelId="{9F1A223E-13F8-4040-8E99-803E2779B5C0}" type="pres">
      <dgm:prSet presAssocID="{BA775795-D008-4ABA-8133-668581AF5E6A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F6F2124F-620B-4E88-BDD9-64574D699A0E}" type="pres">
      <dgm:prSet presAssocID="{BA775795-D008-4ABA-8133-668581AF5E6A}" presName="arrow" presStyleLbl="node1" presStyleIdx="1" presStyleCnt="4"/>
      <dgm:spPr/>
      <dgm:t>
        <a:bodyPr/>
        <a:lstStyle/>
        <a:p>
          <a:endParaRPr lang="en-US"/>
        </a:p>
      </dgm:t>
    </dgm:pt>
    <dgm:pt modelId="{BF6F1905-207D-4E3B-9156-67F32077E8A7}" type="pres">
      <dgm:prSet presAssocID="{BA775795-D008-4ABA-8133-668581AF5E6A}" presName="descendantArrow" presStyleCnt="0"/>
      <dgm:spPr/>
    </dgm:pt>
    <dgm:pt modelId="{976D087D-E1BD-40F9-84B0-5B02A197C137}" type="pres">
      <dgm:prSet presAssocID="{37373012-3953-4842-9EDC-233F82840A8A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46E7F-8FF1-4010-AE6D-C30901D0EFF2}" type="pres">
      <dgm:prSet presAssocID="{F180ECD0-37AB-4571-AB84-CAD9FEFCDE37}" presName="sp" presStyleCnt="0"/>
      <dgm:spPr/>
    </dgm:pt>
    <dgm:pt modelId="{5A98671E-0BBE-4EF8-82C8-64CE5FC0BE36}" type="pres">
      <dgm:prSet presAssocID="{E1E794AC-3D73-42EF-A047-E93D1DC391D2}" presName="arrowAndChildren" presStyleCnt="0"/>
      <dgm:spPr/>
    </dgm:pt>
    <dgm:pt modelId="{F36227C9-8034-490E-912A-CCB5943D5871}" type="pres">
      <dgm:prSet presAssocID="{E1E794AC-3D73-42EF-A047-E93D1DC391D2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B0F64B98-D5CE-47A9-9155-10C70BF9A8C4}" type="pres">
      <dgm:prSet presAssocID="{E1E794AC-3D73-42EF-A047-E93D1DC391D2}" presName="arrow" presStyleLbl="node1" presStyleIdx="2" presStyleCnt="4"/>
      <dgm:spPr/>
      <dgm:t>
        <a:bodyPr/>
        <a:lstStyle/>
        <a:p>
          <a:endParaRPr lang="en-US"/>
        </a:p>
      </dgm:t>
    </dgm:pt>
    <dgm:pt modelId="{74517D9E-9E05-47E2-B3BD-9D5685D23C09}" type="pres">
      <dgm:prSet presAssocID="{E1E794AC-3D73-42EF-A047-E93D1DC391D2}" presName="descendantArrow" presStyleCnt="0"/>
      <dgm:spPr/>
    </dgm:pt>
    <dgm:pt modelId="{245210E0-BCCF-43CD-9F31-A85E3AF75022}" type="pres">
      <dgm:prSet presAssocID="{E557CE1E-5F77-416A-ACC6-7E1487B2F27F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7F7034-0E83-4016-84E6-A7BA87D2D211}" type="pres">
      <dgm:prSet presAssocID="{4CD1530D-0B35-41AA-868C-80330B57BF1B}" presName="sp" presStyleCnt="0"/>
      <dgm:spPr/>
    </dgm:pt>
    <dgm:pt modelId="{6BE8F1F0-9D87-4959-858F-097338E4E3F8}" type="pres">
      <dgm:prSet presAssocID="{089B8DE4-5AA7-4F48-A5E8-789AA63CB372}" presName="arrowAndChildren" presStyleCnt="0"/>
      <dgm:spPr/>
    </dgm:pt>
    <dgm:pt modelId="{BC99C858-5E28-413A-A220-73B28C8C1BD4}" type="pres">
      <dgm:prSet presAssocID="{089B8DE4-5AA7-4F48-A5E8-789AA63CB372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0D314DE0-5524-4420-BF62-3923D926FFF9}" type="pres">
      <dgm:prSet presAssocID="{089B8DE4-5AA7-4F48-A5E8-789AA63CB372}" presName="arrow" presStyleLbl="node1" presStyleIdx="3" presStyleCnt="4"/>
      <dgm:spPr/>
      <dgm:t>
        <a:bodyPr/>
        <a:lstStyle/>
        <a:p>
          <a:endParaRPr lang="en-US"/>
        </a:p>
      </dgm:t>
    </dgm:pt>
    <dgm:pt modelId="{698C56CC-D050-4439-8930-21F1FD230347}" type="pres">
      <dgm:prSet presAssocID="{089B8DE4-5AA7-4F48-A5E8-789AA63CB372}" presName="descendantArrow" presStyleCnt="0"/>
      <dgm:spPr/>
    </dgm:pt>
    <dgm:pt modelId="{B59CC4DA-AE82-49DC-AC5C-B3717BC7D082}" type="pres">
      <dgm:prSet presAssocID="{1B36BEAA-A255-4253-9762-AB8723F3D0E7}" presName="childTextArrow" presStyleLbl="fgAccFollowNode1" presStyleIdx="3" presStyleCnt="4" custLinFactNeighborX="16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382715-CB76-4475-8C47-51B0A2D90653}" type="presOf" srcId="{E1E794AC-3D73-42EF-A047-E93D1DC391D2}" destId="{B0F64B98-D5CE-47A9-9155-10C70BF9A8C4}" srcOrd="1" destOrd="0" presId="urn:microsoft.com/office/officeart/2005/8/layout/process4"/>
    <dgm:cxn modelId="{B04C64E4-04B7-417B-880B-2CF4D174B178}" srcId="{E1E794AC-3D73-42EF-A047-E93D1DC391D2}" destId="{E557CE1E-5F77-416A-ACC6-7E1487B2F27F}" srcOrd="0" destOrd="0" parTransId="{028AA032-E937-4D06-A0FF-8E3FD914EE4B}" sibTransId="{1432DC62-B850-4E45-AC92-9D62456D1F2A}"/>
    <dgm:cxn modelId="{C269EFA8-16AA-4778-859E-70F80303A3D2}" type="presOf" srcId="{C99D463A-A724-4640-B01C-C3E3EC699C66}" destId="{E255E4A1-DB30-435F-A63C-F57B14ED4741}" srcOrd="0" destOrd="0" presId="urn:microsoft.com/office/officeart/2005/8/layout/process4"/>
    <dgm:cxn modelId="{849F6138-D372-4486-A09D-0B4C22CC3AA4}" srcId="{089B8DE4-5AA7-4F48-A5E8-789AA63CB372}" destId="{1B36BEAA-A255-4253-9762-AB8723F3D0E7}" srcOrd="0" destOrd="0" parTransId="{4C722AA0-BA7F-466C-B71E-F13ED86FDA2F}" sibTransId="{1A9FDB4E-997C-4FA3-B906-5E660F6FE4DC}"/>
    <dgm:cxn modelId="{DCB027D6-E610-40FE-ABD1-733CEDA4D87C}" srcId="{C99D463A-A724-4640-B01C-C3E3EC699C66}" destId="{FAED9CBE-232E-41D6-B9D1-901B367B613D}" srcOrd="0" destOrd="0" parTransId="{3A0DDE97-C61E-4C89-ACCA-AF8B2A3D5AAF}" sibTransId="{B8BBD946-9CE7-431E-9988-A395F32E0EBD}"/>
    <dgm:cxn modelId="{E10D03A6-9ED2-4AA2-9007-F01764115352}" type="presOf" srcId="{FAED9CBE-232E-41D6-B9D1-901B367B613D}" destId="{EF1FD0FE-AAE8-44C6-B472-E2879F638DB8}" srcOrd="0" destOrd="0" presId="urn:microsoft.com/office/officeart/2005/8/layout/process4"/>
    <dgm:cxn modelId="{8B2914E2-A0CC-4CE7-BB1F-898F90FC790F}" type="presOf" srcId="{089B8DE4-5AA7-4F48-A5E8-789AA63CB372}" destId="{BC99C858-5E28-413A-A220-73B28C8C1BD4}" srcOrd="0" destOrd="0" presId="urn:microsoft.com/office/officeart/2005/8/layout/process4"/>
    <dgm:cxn modelId="{0F739135-897B-49FD-8848-1D83EA8EC3A1}" type="presOf" srcId="{BA775795-D008-4ABA-8133-668581AF5E6A}" destId="{F6F2124F-620B-4E88-BDD9-64574D699A0E}" srcOrd="1" destOrd="0" presId="urn:microsoft.com/office/officeart/2005/8/layout/process4"/>
    <dgm:cxn modelId="{2BBB0251-25FD-4BD1-924A-8134883AFDFD}" srcId="{C97CA9EC-799F-41CA-843F-75493A83FD86}" destId="{C99D463A-A724-4640-B01C-C3E3EC699C66}" srcOrd="3" destOrd="0" parTransId="{8152E0EB-8687-4109-859D-C3847AA1BD32}" sibTransId="{29231E75-3A5E-4AD3-8272-459ED97CE56B}"/>
    <dgm:cxn modelId="{7080782F-D90E-4684-9ACC-96C8FAC4E714}" type="presOf" srcId="{089B8DE4-5AA7-4F48-A5E8-789AA63CB372}" destId="{0D314DE0-5524-4420-BF62-3923D926FFF9}" srcOrd="1" destOrd="0" presId="urn:microsoft.com/office/officeart/2005/8/layout/process4"/>
    <dgm:cxn modelId="{1D830EDE-DE80-45C6-9F84-7151BEB200EA}" srcId="{C97CA9EC-799F-41CA-843F-75493A83FD86}" destId="{E1E794AC-3D73-42EF-A047-E93D1DC391D2}" srcOrd="1" destOrd="0" parTransId="{BE89D80E-184F-4C78-98A2-CA97D8992D24}" sibTransId="{F180ECD0-37AB-4571-AB84-CAD9FEFCDE37}"/>
    <dgm:cxn modelId="{D5B10482-3495-4CB5-BABF-8D7C2528D136}" type="presOf" srcId="{1B36BEAA-A255-4253-9762-AB8723F3D0E7}" destId="{B59CC4DA-AE82-49DC-AC5C-B3717BC7D082}" srcOrd="0" destOrd="0" presId="urn:microsoft.com/office/officeart/2005/8/layout/process4"/>
    <dgm:cxn modelId="{8F651085-CC2E-4AFE-8ADE-2954D7ACC43D}" type="presOf" srcId="{E557CE1E-5F77-416A-ACC6-7E1487B2F27F}" destId="{245210E0-BCCF-43CD-9F31-A85E3AF75022}" srcOrd="0" destOrd="0" presId="urn:microsoft.com/office/officeart/2005/8/layout/process4"/>
    <dgm:cxn modelId="{DD61C78D-33FB-4FD6-896C-4FF5178DB845}" type="presOf" srcId="{C99D463A-A724-4640-B01C-C3E3EC699C66}" destId="{A1F9779C-97C3-475A-B3C7-DFA0D2EDBFC0}" srcOrd="1" destOrd="0" presId="urn:microsoft.com/office/officeart/2005/8/layout/process4"/>
    <dgm:cxn modelId="{C14427E4-6329-4CBF-A6D6-D802EDEA017E}" type="presOf" srcId="{37373012-3953-4842-9EDC-233F82840A8A}" destId="{976D087D-E1BD-40F9-84B0-5B02A197C137}" srcOrd="0" destOrd="0" presId="urn:microsoft.com/office/officeart/2005/8/layout/process4"/>
    <dgm:cxn modelId="{947ABC1C-E125-4DD1-80E0-2575B2CD123B}" type="presOf" srcId="{BA775795-D008-4ABA-8133-668581AF5E6A}" destId="{9F1A223E-13F8-4040-8E99-803E2779B5C0}" srcOrd="0" destOrd="0" presId="urn:microsoft.com/office/officeart/2005/8/layout/process4"/>
    <dgm:cxn modelId="{AC15418A-3BE2-41DE-9C98-6A0CE4EE4BDF}" srcId="{BA775795-D008-4ABA-8133-668581AF5E6A}" destId="{37373012-3953-4842-9EDC-233F82840A8A}" srcOrd="0" destOrd="0" parTransId="{CB21F7F5-629F-4703-B1B5-7CB09748C797}" sibTransId="{3F820351-9980-41A0-A2A5-7173A0C62A05}"/>
    <dgm:cxn modelId="{97043358-D462-4547-9FF1-85DFF792917E}" type="presOf" srcId="{E1E794AC-3D73-42EF-A047-E93D1DC391D2}" destId="{F36227C9-8034-490E-912A-CCB5943D5871}" srcOrd="0" destOrd="0" presId="urn:microsoft.com/office/officeart/2005/8/layout/process4"/>
    <dgm:cxn modelId="{DECC1B2E-F5C6-492A-AFA6-AEC93040CC81}" type="presOf" srcId="{C97CA9EC-799F-41CA-843F-75493A83FD86}" destId="{C641F35C-56EF-4926-85D3-5D8FAD0DD467}" srcOrd="0" destOrd="0" presId="urn:microsoft.com/office/officeart/2005/8/layout/process4"/>
    <dgm:cxn modelId="{9AA98325-48C6-45C3-82E5-FBF93AFD1F4A}" srcId="{C97CA9EC-799F-41CA-843F-75493A83FD86}" destId="{BA775795-D008-4ABA-8133-668581AF5E6A}" srcOrd="2" destOrd="0" parTransId="{1D9B64AD-F42F-4443-B0B5-A32CEF4197E1}" sibTransId="{19E2AAB3-5CDA-4CEC-98BA-353E8D4C1FC2}"/>
    <dgm:cxn modelId="{AE949B62-9D83-4569-88C7-99016F69CB15}" srcId="{C97CA9EC-799F-41CA-843F-75493A83FD86}" destId="{089B8DE4-5AA7-4F48-A5E8-789AA63CB372}" srcOrd="0" destOrd="0" parTransId="{0F85F5B4-2C02-4C06-956E-1DC906EFC185}" sibTransId="{4CD1530D-0B35-41AA-868C-80330B57BF1B}"/>
    <dgm:cxn modelId="{4796DE52-8FA2-4F2E-B090-95C9CBB31C32}" type="presParOf" srcId="{C641F35C-56EF-4926-85D3-5D8FAD0DD467}" destId="{3831FFBF-D81A-441F-B9DE-836AA20E0726}" srcOrd="0" destOrd="0" presId="urn:microsoft.com/office/officeart/2005/8/layout/process4"/>
    <dgm:cxn modelId="{B2F2073A-47C9-4210-9E18-EE78CC75D28C}" type="presParOf" srcId="{3831FFBF-D81A-441F-B9DE-836AA20E0726}" destId="{E255E4A1-DB30-435F-A63C-F57B14ED4741}" srcOrd="0" destOrd="0" presId="urn:microsoft.com/office/officeart/2005/8/layout/process4"/>
    <dgm:cxn modelId="{65F999AC-BC22-4034-B1E1-C66CC739F984}" type="presParOf" srcId="{3831FFBF-D81A-441F-B9DE-836AA20E0726}" destId="{A1F9779C-97C3-475A-B3C7-DFA0D2EDBFC0}" srcOrd="1" destOrd="0" presId="urn:microsoft.com/office/officeart/2005/8/layout/process4"/>
    <dgm:cxn modelId="{9D16FC7D-526B-4765-8721-E16563442280}" type="presParOf" srcId="{3831FFBF-D81A-441F-B9DE-836AA20E0726}" destId="{608A77D7-D655-4A75-9CC8-50DC40874876}" srcOrd="2" destOrd="0" presId="urn:microsoft.com/office/officeart/2005/8/layout/process4"/>
    <dgm:cxn modelId="{71D3DEA4-D52D-446C-9F3D-5B01888F024D}" type="presParOf" srcId="{608A77D7-D655-4A75-9CC8-50DC40874876}" destId="{EF1FD0FE-AAE8-44C6-B472-E2879F638DB8}" srcOrd="0" destOrd="0" presId="urn:microsoft.com/office/officeart/2005/8/layout/process4"/>
    <dgm:cxn modelId="{60C294D5-80D9-4FD9-9508-63C9DACB9F4C}" type="presParOf" srcId="{C641F35C-56EF-4926-85D3-5D8FAD0DD467}" destId="{F8119C0E-8910-4625-A2A2-815ADA061C92}" srcOrd="1" destOrd="0" presId="urn:microsoft.com/office/officeart/2005/8/layout/process4"/>
    <dgm:cxn modelId="{F6038B85-C329-460F-B946-B5F322928FF1}" type="presParOf" srcId="{C641F35C-56EF-4926-85D3-5D8FAD0DD467}" destId="{2ED1D1E7-738F-46DE-9E6A-22300AF086D6}" srcOrd="2" destOrd="0" presId="urn:microsoft.com/office/officeart/2005/8/layout/process4"/>
    <dgm:cxn modelId="{DB648924-A15C-4B0F-A2AF-B0D64733120E}" type="presParOf" srcId="{2ED1D1E7-738F-46DE-9E6A-22300AF086D6}" destId="{9F1A223E-13F8-4040-8E99-803E2779B5C0}" srcOrd="0" destOrd="0" presId="urn:microsoft.com/office/officeart/2005/8/layout/process4"/>
    <dgm:cxn modelId="{A3AC04A0-4776-4381-8BBB-DAEB74A8DAF6}" type="presParOf" srcId="{2ED1D1E7-738F-46DE-9E6A-22300AF086D6}" destId="{F6F2124F-620B-4E88-BDD9-64574D699A0E}" srcOrd="1" destOrd="0" presId="urn:microsoft.com/office/officeart/2005/8/layout/process4"/>
    <dgm:cxn modelId="{0997B6B5-017D-4227-B3AE-C69147177FF2}" type="presParOf" srcId="{2ED1D1E7-738F-46DE-9E6A-22300AF086D6}" destId="{BF6F1905-207D-4E3B-9156-67F32077E8A7}" srcOrd="2" destOrd="0" presId="urn:microsoft.com/office/officeart/2005/8/layout/process4"/>
    <dgm:cxn modelId="{3991E779-27C7-4728-B3C7-892E931ECF31}" type="presParOf" srcId="{BF6F1905-207D-4E3B-9156-67F32077E8A7}" destId="{976D087D-E1BD-40F9-84B0-5B02A197C137}" srcOrd="0" destOrd="0" presId="urn:microsoft.com/office/officeart/2005/8/layout/process4"/>
    <dgm:cxn modelId="{8C735445-3D0F-4D89-919E-62862DF38627}" type="presParOf" srcId="{C641F35C-56EF-4926-85D3-5D8FAD0DD467}" destId="{5E846E7F-8FF1-4010-AE6D-C30901D0EFF2}" srcOrd="3" destOrd="0" presId="urn:microsoft.com/office/officeart/2005/8/layout/process4"/>
    <dgm:cxn modelId="{ED547CF1-5B6F-417D-B19E-6223FC4E3A62}" type="presParOf" srcId="{C641F35C-56EF-4926-85D3-5D8FAD0DD467}" destId="{5A98671E-0BBE-4EF8-82C8-64CE5FC0BE36}" srcOrd="4" destOrd="0" presId="urn:microsoft.com/office/officeart/2005/8/layout/process4"/>
    <dgm:cxn modelId="{9015A82C-55F3-4E56-838F-39BE713629D3}" type="presParOf" srcId="{5A98671E-0BBE-4EF8-82C8-64CE5FC0BE36}" destId="{F36227C9-8034-490E-912A-CCB5943D5871}" srcOrd="0" destOrd="0" presId="urn:microsoft.com/office/officeart/2005/8/layout/process4"/>
    <dgm:cxn modelId="{4F8A36D0-219B-48F7-B167-056B7441BBA5}" type="presParOf" srcId="{5A98671E-0BBE-4EF8-82C8-64CE5FC0BE36}" destId="{B0F64B98-D5CE-47A9-9155-10C70BF9A8C4}" srcOrd="1" destOrd="0" presId="urn:microsoft.com/office/officeart/2005/8/layout/process4"/>
    <dgm:cxn modelId="{1DD5DF4A-DAB0-401C-AA92-6344967E8BFC}" type="presParOf" srcId="{5A98671E-0BBE-4EF8-82C8-64CE5FC0BE36}" destId="{74517D9E-9E05-47E2-B3BD-9D5685D23C09}" srcOrd="2" destOrd="0" presId="urn:microsoft.com/office/officeart/2005/8/layout/process4"/>
    <dgm:cxn modelId="{F1BA2871-8DB7-4069-A8F2-D71AEC2FA821}" type="presParOf" srcId="{74517D9E-9E05-47E2-B3BD-9D5685D23C09}" destId="{245210E0-BCCF-43CD-9F31-A85E3AF75022}" srcOrd="0" destOrd="0" presId="urn:microsoft.com/office/officeart/2005/8/layout/process4"/>
    <dgm:cxn modelId="{C34EBA74-96C3-461D-8B8D-CD4038DD0D7F}" type="presParOf" srcId="{C641F35C-56EF-4926-85D3-5D8FAD0DD467}" destId="{EC7F7034-0E83-4016-84E6-A7BA87D2D211}" srcOrd="5" destOrd="0" presId="urn:microsoft.com/office/officeart/2005/8/layout/process4"/>
    <dgm:cxn modelId="{B4A9FA49-A5FB-469E-A286-99E17C351EEB}" type="presParOf" srcId="{C641F35C-56EF-4926-85D3-5D8FAD0DD467}" destId="{6BE8F1F0-9D87-4959-858F-097338E4E3F8}" srcOrd="6" destOrd="0" presId="urn:microsoft.com/office/officeart/2005/8/layout/process4"/>
    <dgm:cxn modelId="{7554BB79-5C27-4AB1-85EE-B4322A44150B}" type="presParOf" srcId="{6BE8F1F0-9D87-4959-858F-097338E4E3F8}" destId="{BC99C858-5E28-413A-A220-73B28C8C1BD4}" srcOrd="0" destOrd="0" presId="urn:microsoft.com/office/officeart/2005/8/layout/process4"/>
    <dgm:cxn modelId="{59312722-F587-453D-8910-32BA787171F8}" type="presParOf" srcId="{6BE8F1F0-9D87-4959-858F-097338E4E3F8}" destId="{0D314DE0-5524-4420-BF62-3923D926FFF9}" srcOrd="1" destOrd="0" presId="urn:microsoft.com/office/officeart/2005/8/layout/process4"/>
    <dgm:cxn modelId="{B02F26C6-F79A-47F3-ADBD-D2DF18A70710}" type="presParOf" srcId="{6BE8F1F0-9D87-4959-858F-097338E4E3F8}" destId="{698C56CC-D050-4439-8930-21F1FD230347}" srcOrd="2" destOrd="0" presId="urn:microsoft.com/office/officeart/2005/8/layout/process4"/>
    <dgm:cxn modelId="{86AB0C8C-69E9-41B8-A501-3D8C03675B95}" type="presParOf" srcId="{698C56CC-D050-4439-8930-21F1FD230347}" destId="{B59CC4DA-AE82-49DC-AC5C-B3717BC7D08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9779C-97C3-475A-B3C7-DFA0D2EDBFC0}">
      <dsp:nvSpPr>
        <dsp:cNvPr id="0" name=""/>
        <dsp:cNvSpPr/>
      </dsp:nvSpPr>
      <dsp:spPr>
        <a:xfrm>
          <a:off x="0" y="3775031"/>
          <a:ext cx="3486150" cy="8258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Presentation of Results</a:t>
          </a:r>
          <a:endParaRPr lang="en-US" sz="1500" kern="1200" dirty="0"/>
        </a:p>
      </dsp:txBody>
      <dsp:txXfrm>
        <a:off x="0" y="3775031"/>
        <a:ext cx="3486150" cy="445977"/>
      </dsp:txXfrm>
    </dsp:sp>
    <dsp:sp modelId="{EF1FD0FE-AAE8-44C6-B472-E2879F638DB8}">
      <dsp:nvSpPr>
        <dsp:cNvPr id="0" name=""/>
        <dsp:cNvSpPr/>
      </dsp:nvSpPr>
      <dsp:spPr>
        <a:xfrm>
          <a:off x="0" y="4204491"/>
          <a:ext cx="3486150" cy="37990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Clear, Robust, Concise, Persuasive</a:t>
          </a:r>
          <a:endParaRPr lang="en-US" sz="1700" kern="1200" dirty="0"/>
        </a:p>
      </dsp:txBody>
      <dsp:txXfrm>
        <a:off x="0" y="4204491"/>
        <a:ext cx="3486150" cy="379906"/>
      </dsp:txXfrm>
    </dsp:sp>
    <dsp:sp modelId="{F6F2124F-620B-4E88-BDD9-64574D699A0E}">
      <dsp:nvSpPr>
        <dsp:cNvPr id="0" name=""/>
        <dsp:cNvSpPr/>
      </dsp:nvSpPr>
      <dsp:spPr>
        <a:xfrm rot="10800000">
          <a:off x="0" y="2517209"/>
          <a:ext cx="3486150" cy="1270210"/>
        </a:xfrm>
        <a:prstGeom prst="upArrowCallout">
          <a:avLst/>
        </a:prstGeom>
        <a:solidFill>
          <a:schemeClr val="accent4">
            <a:hueOff val="-2345525"/>
            <a:satOff val="14079"/>
            <a:lumOff val="-1242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Analysis of Data</a:t>
          </a:r>
          <a:endParaRPr lang="en-US" sz="1500" kern="1200" dirty="0"/>
        </a:p>
      </dsp:txBody>
      <dsp:txXfrm rot="-10800000">
        <a:off x="0" y="2517209"/>
        <a:ext cx="3486150" cy="445843"/>
      </dsp:txXfrm>
    </dsp:sp>
    <dsp:sp modelId="{976D087D-E1BD-40F9-84B0-5B02A197C137}">
      <dsp:nvSpPr>
        <dsp:cNvPr id="0" name=""/>
        <dsp:cNvSpPr/>
      </dsp:nvSpPr>
      <dsp:spPr>
        <a:xfrm>
          <a:off x="0" y="2963053"/>
          <a:ext cx="3486150" cy="379792"/>
        </a:xfrm>
        <a:prstGeom prst="rect">
          <a:avLst/>
        </a:prstGeom>
        <a:solidFill>
          <a:schemeClr val="accent4">
            <a:tint val="40000"/>
            <a:alpha val="90000"/>
            <a:hueOff val="-2441152"/>
            <a:satOff val="11072"/>
            <a:lumOff val="1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2441152"/>
              <a:satOff val="11072"/>
              <a:lumOff val="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What the data really says</a:t>
          </a:r>
          <a:endParaRPr lang="en-US" sz="1700" kern="1200" dirty="0"/>
        </a:p>
      </dsp:txBody>
      <dsp:txXfrm>
        <a:off x="0" y="2963053"/>
        <a:ext cx="3486150" cy="379792"/>
      </dsp:txXfrm>
    </dsp:sp>
    <dsp:sp modelId="{B0F64B98-D5CE-47A9-9155-10C70BF9A8C4}">
      <dsp:nvSpPr>
        <dsp:cNvPr id="0" name=""/>
        <dsp:cNvSpPr/>
      </dsp:nvSpPr>
      <dsp:spPr>
        <a:xfrm rot="10800000">
          <a:off x="0" y="1259387"/>
          <a:ext cx="3486150" cy="1270210"/>
        </a:xfrm>
        <a:prstGeom prst="upArrowCallout">
          <a:avLst/>
        </a:prstGeom>
        <a:solidFill>
          <a:schemeClr val="accent4">
            <a:hueOff val="-4691050"/>
            <a:satOff val="28159"/>
            <a:lumOff val="-2483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Development of Evaluation Metrics</a:t>
          </a:r>
          <a:endParaRPr lang="en-US" sz="1500" kern="1200" dirty="0"/>
        </a:p>
      </dsp:txBody>
      <dsp:txXfrm rot="-10800000">
        <a:off x="0" y="1259387"/>
        <a:ext cx="3486150" cy="445843"/>
      </dsp:txXfrm>
    </dsp:sp>
    <dsp:sp modelId="{245210E0-BCCF-43CD-9F31-A85E3AF75022}">
      <dsp:nvSpPr>
        <dsp:cNvPr id="0" name=""/>
        <dsp:cNvSpPr/>
      </dsp:nvSpPr>
      <dsp:spPr>
        <a:xfrm>
          <a:off x="0" y="1705230"/>
          <a:ext cx="3486150" cy="379792"/>
        </a:xfrm>
        <a:prstGeom prst="rect">
          <a:avLst/>
        </a:prstGeom>
        <a:solidFill>
          <a:schemeClr val="accent4">
            <a:tint val="40000"/>
            <a:alpha val="90000"/>
            <a:hueOff val="-4882305"/>
            <a:satOff val="22143"/>
            <a:lumOff val="22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4882305"/>
              <a:satOff val="22143"/>
              <a:lumOff val="2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Involve Sponsor to support Metrics</a:t>
          </a:r>
          <a:endParaRPr lang="en-US" sz="1700" kern="1200" dirty="0"/>
        </a:p>
      </dsp:txBody>
      <dsp:txXfrm>
        <a:off x="0" y="1705230"/>
        <a:ext cx="3486150" cy="379792"/>
      </dsp:txXfrm>
    </dsp:sp>
    <dsp:sp modelId="{0D314DE0-5524-4420-BF62-3923D926FFF9}">
      <dsp:nvSpPr>
        <dsp:cNvPr id="0" name=""/>
        <dsp:cNvSpPr/>
      </dsp:nvSpPr>
      <dsp:spPr>
        <a:xfrm rot="10800000">
          <a:off x="0" y="1564"/>
          <a:ext cx="3486150" cy="1270210"/>
        </a:xfrm>
        <a:prstGeom prst="upArrowCallout">
          <a:avLst/>
        </a:prstGeom>
        <a:solidFill>
          <a:schemeClr val="accent4">
            <a:hueOff val="-7036575"/>
            <a:satOff val="42238"/>
            <a:lumOff val="-3725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Research and Information Gathering</a:t>
          </a:r>
          <a:endParaRPr lang="en-US" sz="1500" kern="1200" dirty="0"/>
        </a:p>
      </dsp:txBody>
      <dsp:txXfrm rot="-10800000">
        <a:off x="0" y="1564"/>
        <a:ext cx="3486150" cy="445843"/>
      </dsp:txXfrm>
    </dsp:sp>
    <dsp:sp modelId="{B59CC4DA-AE82-49DC-AC5C-B3717BC7D082}">
      <dsp:nvSpPr>
        <dsp:cNvPr id="0" name=""/>
        <dsp:cNvSpPr/>
      </dsp:nvSpPr>
      <dsp:spPr>
        <a:xfrm>
          <a:off x="0" y="447408"/>
          <a:ext cx="3486150" cy="379792"/>
        </a:xfrm>
        <a:prstGeom prst="rect">
          <a:avLst/>
        </a:prstGeom>
        <a:solidFill>
          <a:schemeClr val="accent4">
            <a:tint val="40000"/>
            <a:alpha val="90000"/>
            <a:hueOff val="-7323457"/>
            <a:satOff val="33215"/>
            <a:lumOff val="33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7323457"/>
              <a:satOff val="33215"/>
              <a:lumOff val="3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Data suitable for analysis</a:t>
          </a:r>
          <a:endParaRPr lang="en-US" sz="1700" kern="1200" dirty="0"/>
        </a:p>
      </dsp:txBody>
      <dsp:txXfrm>
        <a:off x="0" y="447408"/>
        <a:ext cx="3486150" cy="379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8E69C-75D0-4C9F-BC85-41ADF47848D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60FB3-316E-47BB-B611-67CF9C6FC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87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80E7-5B77-4EB9-B818-026C1734FB3C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F438-E596-4AF5-9201-58753B96DF55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75415-040F-492B-AFBA-901672F612E2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E104-F726-45F8-A2A9-105961D4B7B9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B253-D3F1-4498-9AF9-B824EAA68E7A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F42A-95B0-4902-94AE-46B1E514BB1F}" type="datetime1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A6BA-A3BB-430F-9BE6-FA573FBC3E45}" type="datetime1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B6D2-F054-41E8-810D-30CFE6A25038}" type="datetime1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8333-09EC-4E9D-8ADD-2CBEF864A1A6}" type="datetime1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06FE-F3E4-4EF1-A5E0-78252E41EAB6}" type="datetime1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5F84-BE6A-443E-9091-30DBCB0E4EC7}" type="datetime1">
              <a:rPr lang="en-US" smtClean="0"/>
              <a:t>3/18/2013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433F447-89F1-40F7-A48F-E2D8F811040C}" type="datetime1">
              <a:rPr lang="en-US" smtClean="0"/>
              <a:t>3/18/2013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7543800" cy="25939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6633"/>
                </a:solidFill>
              </a:rPr>
              <a:t>IPR</a:t>
            </a:r>
            <a:r>
              <a:rPr lang="en-US" dirty="0" smtClean="0">
                <a:solidFill>
                  <a:srgbClr val="006633"/>
                </a:solidFill>
              </a:rPr>
              <a:t/>
            </a:r>
            <a:br>
              <a:rPr lang="en-US" dirty="0" smtClean="0">
                <a:solidFill>
                  <a:srgbClr val="006633"/>
                </a:solidFill>
              </a:rPr>
            </a:br>
            <a:r>
              <a:rPr lang="en-US" dirty="0" smtClean="0">
                <a:solidFill>
                  <a:srgbClr val="006633"/>
                </a:solidFill>
              </a:rPr>
              <a:t>The Agile Team</a:t>
            </a:r>
            <a:endParaRPr lang="en-US" dirty="0">
              <a:solidFill>
                <a:srgbClr val="00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Christina Gu</a:t>
            </a:r>
          </a:p>
          <a:p>
            <a:r>
              <a:rPr lang="en-US" dirty="0" smtClean="0"/>
              <a:t>Jason Lee</a:t>
            </a:r>
          </a:p>
          <a:p>
            <a:r>
              <a:rPr lang="en-US" dirty="0" smtClean="0"/>
              <a:t>Stephen Smith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pic>
        <p:nvPicPr>
          <p:cNvPr id="7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994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pic>
        <p:nvPicPr>
          <p:cNvPr id="7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30188" y="990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 smtClean="0">
                <a:solidFill>
                  <a:srgbClr val="006633"/>
                </a:solidFill>
              </a:rPr>
              <a:t>Issue Detail</a:t>
            </a:r>
            <a:endParaRPr lang="en-US" sz="4800" dirty="0">
              <a:solidFill>
                <a:srgbClr val="006633"/>
              </a:solidFill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152400" y="16002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 smtClean="0">
                <a:solidFill>
                  <a:schemeClr val="tx1"/>
                </a:solidFill>
              </a:rPr>
              <a:t>Issue 1: Scope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304800" y="2220912"/>
            <a:ext cx="4040188" cy="395128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Description</a:t>
            </a:r>
            <a:r>
              <a:rPr lang="en-US" dirty="0" smtClean="0"/>
              <a:t>:  tied directly to our primary risk:  Scope</a:t>
            </a:r>
          </a:p>
          <a:p>
            <a:r>
              <a:rPr lang="en-US" b="1" dirty="0" smtClean="0"/>
              <a:t>Impact</a:t>
            </a:r>
            <a:r>
              <a:rPr lang="en-US" dirty="0" smtClean="0"/>
              <a:t>:  Continued deliberation with stakeholders delays project schedule</a:t>
            </a:r>
          </a:p>
          <a:p>
            <a:r>
              <a:rPr lang="en-US" b="1" dirty="0" smtClean="0"/>
              <a:t>Team</a:t>
            </a:r>
            <a:r>
              <a:rPr lang="en-US" dirty="0" smtClean="0"/>
              <a:t> </a:t>
            </a:r>
            <a:r>
              <a:rPr lang="en-US" b="1" dirty="0" smtClean="0"/>
              <a:t>Action</a:t>
            </a:r>
            <a:r>
              <a:rPr lang="en-US" dirty="0" smtClean="0"/>
              <a:t>:  Assigned team Issue 1 owner</a:t>
            </a:r>
          </a:p>
          <a:p>
            <a:pPr lvl="1"/>
            <a:r>
              <a:rPr lang="en-US" dirty="0" smtClean="0"/>
              <a:t>Key resources:  Team 6, Boeing, GMU Faculty</a:t>
            </a:r>
          </a:p>
          <a:p>
            <a:pPr lvl="1"/>
            <a:r>
              <a:rPr lang="en-US" dirty="0" smtClean="0"/>
              <a:t>Resolution Deadline:  3/25/13</a:t>
            </a:r>
            <a:endParaRPr lang="en-US" dirty="0"/>
          </a:p>
        </p:txBody>
      </p:sp>
      <p:sp>
        <p:nvSpPr>
          <p:cNvPr id="11" name="Text Placeholder 4"/>
          <p:cNvSpPr txBox="1">
            <a:spLocks/>
          </p:cNvSpPr>
          <p:nvPr/>
        </p:nvSpPr>
        <p:spPr>
          <a:xfrm>
            <a:off x="4419600" y="1524000"/>
            <a:ext cx="3736975" cy="10556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 smtClean="0"/>
              <a:t>Issue 2:  Restricted Schedule</a:t>
            </a:r>
            <a:endParaRPr lang="en-US" u="sng" dirty="0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4264025" y="2678112"/>
            <a:ext cx="4041775" cy="3951288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Description</a:t>
            </a:r>
            <a:r>
              <a:rPr lang="en-US" dirty="0" smtClean="0"/>
              <a:t>:  Scope changes have pushed schedule back</a:t>
            </a:r>
          </a:p>
          <a:p>
            <a:r>
              <a:rPr lang="en-US" b="1" dirty="0" smtClean="0"/>
              <a:t>Impact</a:t>
            </a:r>
            <a:r>
              <a:rPr lang="en-US" dirty="0" smtClean="0"/>
              <a:t>:  More work to be done by the team, in less time</a:t>
            </a:r>
          </a:p>
          <a:p>
            <a:r>
              <a:rPr lang="en-US" b="1" dirty="0" smtClean="0"/>
              <a:t>Team</a:t>
            </a:r>
            <a:r>
              <a:rPr lang="en-US" dirty="0" smtClean="0"/>
              <a:t> </a:t>
            </a:r>
            <a:r>
              <a:rPr lang="en-US" b="1" dirty="0" smtClean="0"/>
              <a:t>Action</a:t>
            </a:r>
            <a:r>
              <a:rPr lang="en-US" dirty="0" smtClean="0"/>
              <a:t>:  Increase burn rate to make up schedule loss</a:t>
            </a:r>
          </a:p>
          <a:p>
            <a:pPr lvl="1"/>
            <a:r>
              <a:rPr lang="en-US" dirty="0" smtClean="0"/>
              <a:t>Key resource:  Team 6 time investment</a:t>
            </a:r>
          </a:p>
          <a:p>
            <a:pPr lvl="1"/>
            <a:r>
              <a:rPr lang="en-US" dirty="0" smtClean="0"/>
              <a:t>Resolution Deadline:  4/19/13</a:t>
            </a:r>
          </a:p>
        </p:txBody>
      </p:sp>
    </p:spTree>
    <p:extLst>
      <p:ext uri="{BB962C8B-B14F-4D97-AF65-F5344CB8AC3E}">
        <p14:creationId xmlns:p14="http://schemas.microsoft.com/office/powerpoint/2010/main" val="237717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pic>
        <p:nvPicPr>
          <p:cNvPr id="7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76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 smtClean="0">
                <a:solidFill>
                  <a:srgbClr val="006633"/>
                </a:solidFill>
              </a:rPr>
              <a:t>Earned Value Analysis</a:t>
            </a:r>
            <a:endParaRPr lang="en-US" sz="4800" dirty="0">
              <a:solidFill>
                <a:srgbClr val="006633"/>
              </a:solidFill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7773359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1676400"/>
            <a:ext cx="7773359" cy="33718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7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64919"/>
            <a:ext cx="7543800" cy="2593975"/>
          </a:xfrm>
        </p:spPr>
        <p:txBody>
          <a:bodyPr/>
          <a:lstStyle/>
          <a:p>
            <a:r>
              <a:rPr lang="en-US" dirty="0" smtClean="0">
                <a:solidFill>
                  <a:srgbClr val="006633"/>
                </a:solidFill>
              </a:rPr>
              <a:t>Questions?</a:t>
            </a:r>
            <a:endParaRPr lang="en-US" dirty="0">
              <a:solidFill>
                <a:srgbClr val="00663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pic>
        <p:nvPicPr>
          <p:cNvPr id="7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717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pic>
        <p:nvPicPr>
          <p:cNvPr id="7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990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 smtClean="0">
                <a:solidFill>
                  <a:srgbClr val="006633"/>
                </a:solidFill>
              </a:rPr>
              <a:t>Backup:  EV Trend Analysis</a:t>
            </a:r>
            <a:endParaRPr lang="en-US" sz="4800" dirty="0">
              <a:solidFill>
                <a:srgbClr val="006633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547813"/>
            <a:ext cx="6000750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717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pic>
        <p:nvPicPr>
          <p:cNvPr id="7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6633"/>
                </a:solidFill>
              </a:rPr>
              <a:t>Backup:  EV Trend Analysis</a:t>
            </a:r>
            <a:endParaRPr lang="en-US" sz="4800" dirty="0">
              <a:solidFill>
                <a:srgbClr val="006633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533525"/>
            <a:ext cx="6000750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840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7772400" cy="1112519"/>
          </a:xfrm>
        </p:spPr>
        <p:txBody>
          <a:bodyPr/>
          <a:lstStyle/>
          <a:p>
            <a:r>
              <a:rPr lang="en-US" sz="4800" dirty="0" smtClean="0">
                <a:solidFill>
                  <a:srgbClr val="006633"/>
                </a:solidFill>
              </a:rPr>
              <a:t>Outline</a:t>
            </a:r>
            <a:endParaRPr lang="en-US" sz="5400" dirty="0">
              <a:solidFill>
                <a:srgbClr val="00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6400800" cy="44958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-Project Overview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-Milestone Status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-Continuing Research Effort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-</a:t>
            </a:r>
            <a:r>
              <a:rPr lang="en-US" sz="3200" dirty="0" smtClean="0">
                <a:solidFill>
                  <a:schemeClr val="tx1"/>
                </a:solidFill>
              </a:rPr>
              <a:t>Work </a:t>
            </a:r>
            <a:r>
              <a:rPr lang="en-US" sz="3200" dirty="0" smtClean="0">
                <a:solidFill>
                  <a:schemeClr val="tx1"/>
                </a:solidFill>
              </a:rPr>
              <a:t>to be Done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-Issue Detail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-Earn Value Analysis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pic>
        <p:nvPicPr>
          <p:cNvPr id="7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442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304800"/>
            <a:ext cx="7772400" cy="1470025"/>
          </a:xfrm>
        </p:spPr>
        <p:txBody>
          <a:bodyPr/>
          <a:lstStyle/>
          <a:p>
            <a:r>
              <a:rPr lang="en-US" sz="4800" dirty="0" smtClean="0">
                <a:solidFill>
                  <a:srgbClr val="006633"/>
                </a:solidFill>
              </a:rPr>
              <a:t>Project Overview</a:t>
            </a:r>
            <a:endParaRPr lang="en-US" sz="4800" dirty="0">
              <a:solidFill>
                <a:srgbClr val="00663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pic>
        <p:nvPicPr>
          <p:cNvPr id="7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" y="1371600"/>
            <a:ext cx="82296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PROBLEM STATEMENT RECAP:</a:t>
            </a:r>
          </a:p>
          <a:p>
            <a:pPr algn="ctr"/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dirty="0" smtClean="0"/>
              <a:t>Are </a:t>
            </a:r>
            <a:r>
              <a:rPr lang="en-US" sz="2800" dirty="0"/>
              <a:t>there benefits from using Agile Software</a:t>
            </a:r>
          </a:p>
          <a:p>
            <a:pPr algn="ctr"/>
            <a:r>
              <a:rPr lang="en-US" sz="2800" dirty="0"/>
              <a:t>Development methodologies versus Waterfall and</a:t>
            </a:r>
          </a:p>
          <a:p>
            <a:pPr algn="ctr"/>
            <a:r>
              <a:rPr lang="en-US" sz="2800" dirty="0" smtClean="0"/>
              <a:t>Spiral</a:t>
            </a:r>
            <a:r>
              <a:rPr lang="en-US" sz="2800" dirty="0"/>
              <a:t> </a:t>
            </a:r>
            <a:r>
              <a:rPr lang="en-US" sz="2800" dirty="0" smtClean="0"/>
              <a:t>in the Context of Systems Engineering Products</a:t>
            </a:r>
            <a:endParaRPr lang="en-US" dirty="0"/>
          </a:p>
          <a:p>
            <a:pPr algn="ctr"/>
            <a:r>
              <a:rPr lang="en-US" dirty="0"/>
              <a:t>  </a:t>
            </a:r>
            <a:r>
              <a:rPr lang="en-US" dirty="0" smtClean="0"/>
              <a:t>	</a:t>
            </a:r>
            <a:endParaRPr lang="en-US" dirty="0" smtClean="0"/>
          </a:p>
          <a:p>
            <a:pPr algn="ctr"/>
            <a:r>
              <a:rPr lang="en-US" dirty="0" smtClean="0"/>
              <a:t>Compare </a:t>
            </a:r>
            <a:r>
              <a:rPr lang="en-US" dirty="0"/>
              <a:t>Agile with traditional Systems Engineering </a:t>
            </a:r>
            <a:r>
              <a:rPr lang="en-US" dirty="0" smtClean="0"/>
              <a:t>in terms </a:t>
            </a:r>
            <a:r>
              <a:rPr lang="en-US" dirty="0" smtClean="0"/>
              <a:t>of: Cost, Schedule, and Quality</a:t>
            </a:r>
          </a:p>
          <a:p>
            <a:endParaRPr lang="en-US" dirty="0"/>
          </a:p>
          <a:p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8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-304800"/>
            <a:ext cx="7772400" cy="1470025"/>
          </a:xfrm>
        </p:spPr>
        <p:txBody>
          <a:bodyPr/>
          <a:lstStyle/>
          <a:p>
            <a:r>
              <a:rPr lang="en-US" sz="4800" dirty="0" smtClean="0">
                <a:solidFill>
                  <a:srgbClr val="006633"/>
                </a:solidFill>
              </a:rPr>
              <a:t>MILESTONE STATUS </a:t>
            </a:r>
            <a:endParaRPr lang="en-US" sz="4800" dirty="0">
              <a:solidFill>
                <a:srgbClr val="00663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pic>
        <p:nvPicPr>
          <p:cNvPr id="7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393936"/>
              </p:ext>
            </p:extLst>
          </p:nvPr>
        </p:nvGraphicFramePr>
        <p:xfrm>
          <a:off x="152400" y="1242058"/>
          <a:ext cx="5213332" cy="5632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6016"/>
                <a:gridCol w="1056199"/>
                <a:gridCol w="1056199"/>
                <a:gridCol w="1004918"/>
              </a:tblGrid>
              <a:tr h="267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Table Name</a:t>
                      </a:r>
                      <a:endParaRPr lang="en-US" sz="11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Planned Finish</a:t>
                      </a:r>
                      <a:endParaRPr lang="en-US" sz="11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Actual</a:t>
                      </a:r>
                      <a:endParaRPr lang="en-US" sz="11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STATUS </a:t>
                      </a:r>
                      <a:endParaRPr lang="en-US" sz="11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</a:tr>
              <a:tr h="325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THE AGILE TEAM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Fri 5/10/13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Fri 5/10/13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</a:tr>
              <a:tr h="2980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   Problem Definition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Mon 2/4/13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Mon 2/4/13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</a:tr>
              <a:tr h="2980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   Project Proposal</a:t>
                      </a:r>
                      <a:endParaRPr lang="en-US" sz="12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Mon 2/18/13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Mon 2/18/13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</a:tr>
              <a:tr h="2980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   Written Proposal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Mon 2/25/13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Mon 2/25/13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</a:tr>
              <a:tr h="2980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   Finalize Scope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Mon 3/4/13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Mon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3/25/13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</a:tr>
              <a:tr h="2980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      Meet with Sponsor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effectLst/>
                          <a:latin typeface="Calibri"/>
                          <a:ea typeface="Malgun Gothic"/>
                          <a:cs typeface="Times New Roman"/>
                        </a:rPr>
                        <a:t>Thu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Malgun Gothic"/>
                          <a:cs typeface="Times New Roman"/>
                        </a:rPr>
                        <a:t> 3/7/13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effectLst/>
                          <a:latin typeface="Calibri"/>
                          <a:ea typeface="Malgun Gothic"/>
                          <a:cs typeface="Times New Roman"/>
                        </a:rPr>
                        <a:t>Thu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Malgun Gothic"/>
                          <a:cs typeface="Times New Roman"/>
                        </a:rPr>
                        <a:t> 3/7/13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</a:tr>
              <a:tr h="2965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      </a:t>
                      </a:r>
                      <a:r>
                        <a:rPr lang="en-US" sz="1200" dirty="0" smtClean="0">
                          <a:effectLst/>
                        </a:rPr>
                        <a:t>Negotiate </a:t>
                      </a:r>
                      <a:r>
                        <a:rPr lang="en-US" sz="1200" dirty="0">
                          <a:effectLst/>
                        </a:rPr>
                        <a:t>Scope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effectLst/>
                          <a:latin typeface="Calibri"/>
                          <a:ea typeface="Malgun Gothic"/>
                          <a:cs typeface="Times New Roman"/>
                        </a:rPr>
                        <a:t>Thu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Malgun Gothic"/>
                          <a:cs typeface="Times New Roman"/>
                        </a:rPr>
                        <a:t> 3/14/13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Malgun Gothic"/>
                          <a:cs typeface="Times New Roman"/>
                        </a:rPr>
                        <a:t>Thu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Malgun Gothic"/>
                          <a:cs typeface="Times New Roman"/>
                        </a:rPr>
                        <a:t> 3/21/13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</a:tr>
              <a:tr h="4471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      Get Stakeholder Buy-in on Scope Definition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Mon 3/4/13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Mon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3/25/13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</a:tr>
              <a:tr h="2980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   Website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Mon 3/11/13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Mon 3/11/13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</a:tr>
              <a:tr h="2980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   IPR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Mon 3/18/13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Mon 3/18/13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</a:tr>
              <a:tr h="2980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   Metrics Development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Mon 3/25/13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Thu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3/28/13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</a:tr>
              <a:tr h="2980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   Team Meeting with Professor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Mon 4/1/13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Mon 4/1/13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</a:tr>
              <a:tr h="4189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      Meeting: Status w/ Professor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Mon 4/1/13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Mon 4/1/13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</a:tr>
              <a:tr h="2980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   Data Analysis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Mon 4/15/13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Mon 4/15/13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</a:tr>
              <a:tr h="2980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   Final Report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Fri 4/26/13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Fri 4/26/13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</a:tr>
              <a:tr h="2980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      Present Report to Sponsor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Fri 4/26/13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Fri 4/26/13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</a:tr>
              <a:tr h="2980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   Final Presentation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Fri 5/10/13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Fri 5/10/13</a:t>
                      </a: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882" marR="45882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714875" y="1524000"/>
            <a:ext cx="304800" cy="228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14875" y="1828800"/>
            <a:ext cx="304800" cy="228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14875" y="2133600"/>
            <a:ext cx="304800" cy="228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14875" y="2438400"/>
            <a:ext cx="304800" cy="228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14875" y="2743200"/>
            <a:ext cx="304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714875" y="3048000"/>
            <a:ext cx="304800" cy="228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714875" y="4067175"/>
            <a:ext cx="304800" cy="228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714875" y="4371975"/>
            <a:ext cx="304800" cy="228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724400" y="6012181"/>
            <a:ext cx="3048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714875" y="4953000"/>
            <a:ext cx="3048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14875" y="5334000"/>
            <a:ext cx="3048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714875" y="5715000"/>
            <a:ext cx="3048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724400" y="3657600"/>
            <a:ext cx="304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714875" y="4648200"/>
            <a:ext cx="3048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724400" y="6278881"/>
            <a:ext cx="3048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724400" y="6629400"/>
            <a:ext cx="3048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248400" y="1500307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Legend:</a:t>
            </a:r>
          </a:p>
          <a:p>
            <a:r>
              <a:rPr lang="en-US" sz="1400" dirty="0" smtClean="0"/>
              <a:t>	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6543675" y="2028825"/>
            <a:ext cx="304800" cy="228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543675" y="2438400"/>
            <a:ext cx="304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543675" y="2838450"/>
            <a:ext cx="3048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724400" y="3352800"/>
            <a:ext cx="304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032518"/>
              </p:ext>
            </p:extLst>
          </p:nvPr>
        </p:nvGraphicFramePr>
        <p:xfrm>
          <a:off x="6324600" y="1903434"/>
          <a:ext cx="1828800" cy="12130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5683"/>
                <a:gridCol w="1163117"/>
              </a:tblGrid>
              <a:tr h="4587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Completed on time</a:t>
                      </a:r>
                      <a:endParaRPr lang="en-US" sz="1200" dirty="0"/>
                    </a:p>
                  </a:txBody>
                  <a:tcPr/>
                </a:tc>
              </a:tr>
              <a:tr h="3771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Delayed</a:t>
                      </a:r>
                    </a:p>
                  </a:txBody>
                  <a:tcPr/>
                </a:tc>
              </a:tr>
              <a:tr h="3771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 Schedule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46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-304800"/>
            <a:ext cx="7772400" cy="1470025"/>
          </a:xfrm>
        </p:spPr>
        <p:txBody>
          <a:bodyPr/>
          <a:lstStyle/>
          <a:p>
            <a:r>
              <a:rPr lang="en-US" sz="4800" dirty="0" smtClean="0">
                <a:solidFill>
                  <a:srgbClr val="006633"/>
                </a:solidFill>
              </a:rPr>
              <a:t>What was Done</a:t>
            </a:r>
            <a:endParaRPr lang="en-US" sz="4800" dirty="0">
              <a:solidFill>
                <a:srgbClr val="00663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210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pic>
        <p:nvPicPr>
          <p:cNvPr id="7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graphicFrame>
        <p:nvGraphicFramePr>
          <p:cNvPr id="33" name="Content Placeholder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408433"/>
              </p:ext>
            </p:extLst>
          </p:nvPr>
        </p:nvGraphicFramePr>
        <p:xfrm>
          <a:off x="323850" y="1264919"/>
          <a:ext cx="3486150" cy="4602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143000"/>
            <a:ext cx="4114800" cy="1219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4267200" y="1485900"/>
            <a:ext cx="838200" cy="60960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124450" y="1190535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Getting a clear understanding of the sponsor’s needs and scoping down the problem to satisfy all of the Stakeholders involved.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5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pic>
        <p:nvPicPr>
          <p:cNvPr id="7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7620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  <a:ea typeface="ＭＳ Ｐゴシック" pitchFamily="50" charset="-128"/>
              </a:rPr>
              <a:t>Met with sponsor for clear direction on their needs for the project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ja-JP" dirty="0" smtClean="0">
                <a:solidFill>
                  <a:srgbClr val="FF0000"/>
                </a:solidFill>
                <a:ea typeface="ＭＳ Ｐゴシック" pitchFamily="50" charset="-128"/>
              </a:rPr>
              <a:t>The results were that the sponsor wanted more research into how documentation is affected by Scrum Agile development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  <a:ea typeface="ＭＳ Ｐゴシック" pitchFamily="50" charset="-128"/>
              </a:rPr>
              <a:t>The sponsor wanted the effort to be more general, not Boeing-specific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  <a:ea typeface="ＭＳ Ｐゴシック" pitchFamily="50" charset="-128"/>
              </a:rPr>
              <a:t>Redirected research efforts to align with new sponsor direction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52400" y="-304800"/>
            <a:ext cx="7772400" cy="1470025"/>
          </a:xfrm>
        </p:spPr>
        <p:txBody>
          <a:bodyPr/>
          <a:lstStyle/>
          <a:p>
            <a:r>
              <a:rPr lang="en-US" sz="4800" dirty="0" smtClean="0">
                <a:solidFill>
                  <a:srgbClr val="006633"/>
                </a:solidFill>
              </a:rPr>
              <a:t>What was Done-cont.</a:t>
            </a:r>
            <a:endParaRPr lang="en-US" sz="4800" dirty="0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96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pic>
        <p:nvPicPr>
          <p:cNvPr id="7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5240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ja-JP" sz="2800" dirty="0" smtClean="0">
                <a:solidFill>
                  <a:schemeClr val="tx1"/>
                </a:solidFill>
                <a:ea typeface="ＭＳ Ｐゴシック" pitchFamily="50" charset="-128"/>
              </a:rPr>
              <a:t>Narrowing MIL-STD-498 to most applicable systems engineer documents:</a:t>
            </a:r>
          </a:p>
          <a:p>
            <a:pPr marL="800100" lvl="1" indent="-34290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chemeClr val="tx1"/>
                </a:solidFill>
                <a:ea typeface="ＭＳ Ｐゴシック" pitchFamily="50" charset="-128"/>
              </a:rPr>
              <a:t>Requirements: SSS, SRS, IRS</a:t>
            </a:r>
          </a:p>
          <a:p>
            <a:pPr marL="800100" lvl="1" indent="-34290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chemeClr val="tx1"/>
                </a:solidFill>
                <a:ea typeface="ＭＳ Ｐゴシック" pitchFamily="50" charset="-128"/>
              </a:rPr>
              <a:t>Design: SSDD, SDD, IDD</a:t>
            </a:r>
          </a:p>
          <a:p>
            <a:pPr marL="800100" lvl="1" indent="-34290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chemeClr val="tx1"/>
                </a:solidFill>
                <a:ea typeface="ＭＳ Ｐゴシック" pitchFamily="50" charset="-128"/>
              </a:rPr>
              <a:t>Qualification/Test: STP, STD</a:t>
            </a:r>
          </a:p>
          <a:p>
            <a:pPr marL="800100" lvl="1" indent="-34290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chemeClr val="tx1"/>
                </a:solidFill>
                <a:ea typeface="ＭＳ Ｐゴシック" pitchFamily="50" charset="-128"/>
              </a:rPr>
              <a:t>Operational Manuals: SUM</a:t>
            </a:r>
          </a:p>
          <a:p>
            <a:pPr marL="800100" lvl="1" indent="-34290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chemeClr val="tx1"/>
                </a:solidFill>
                <a:ea typeface="ＭＳ Ｐゴシック" pitchFamily="50" charset="-128"/>
              </a:rPr>
              <a:t>Software Manuals: SVD</a:t>
            </a:r>
          </a:p>
          <a:p>
            <a:pPr algn="l">
              <a:lnSpc>
                <a:spcPct val="80000"/>
              </a:lnSpc>
            </a:pPr>
            <a:r>
              <a:rPr lang="en-US" altLang="ja-JP" sz="2800" dirty="0" smtClean="0">
                <a:solidFill>
                  <a:schemeClr val="tx1"/>
                </a:solidFill>
                <a:ea typeface="ＭＳ Ｐゴシック" pitchFamily="50" charset="-128"/>
              </a:rPr>
              <a:t>The research is now focused on Agile methods of developing these specific documents.</a:t>
            </a:r>
          </a:p>
          <a:p>
            <a:pPr algn="l">
              <a:lnSpc>
                <a:spcPct val="80000"/>
              </a:lnSpc>
            </a:pPr>
            <a:r>
              <a:rPr lang="en-US" altLang="ja-JP" sz="2800" dirty="0" smtClean="0">
                <a:solidFill>
                  <a:schemeClr val="tx1"/>
                </a:solidFill>
                <a:ea typeface="ＭＳ Ｐゴシック" pitchFamily="50" charset="-128"/>
              </a:rPr>
              <a:t>The research includes methodologies for including documentation as part of the Agile development cycle</a:t>
            </a:r>
            <a:r>
              <a:rPr lang="en-US" altLang="ja-JP" sz="2800" dirty="0" smtClean="0">
                <a:ea typeface="ＭＳ Ｐゴシック" pitchFamily="50" charset="-128"/>
              </a:rPr>
              <a:t>.</a:t>
            </a:r>
            <a:endParaRPr lang="en-US" altLang="ja-JP" sz="2800" dirty="0">
              <a:ea typeface="ＭＳ Ｐゴシック" pitchFamily="50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52400" y="-304800"/>
            <a:ext cx="7772400" cy="1470025"/>
          </a:xfrm>
        </p:spPr>
        <p:txBody>
          <a:bodyPr/>
          <a:lstStyle/>
          <a:p>
            <a:r>
              <a:rPr lang="en-US" sz="4800" dirty="0" smtClean="0">
                <a:solidFill>
                  <a:srgbClr val="006633"/>
                </a:solidFill>
              </a:rPr>
              <a:t>Research Efforts</a:t>
            </a:r>
            <a:endParaRPr lang="en-US" sz="4800" dirty="0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17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pic>
        <p:nvPicPr>
          <p:cNvPr id="7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5240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ja-JP" sz="2800" dirty="0" smtClean="0">
                <a:solidFill>
                  <a:schemeClr val="tx1"/>
                </a:solidFill>
                <a:ea typeface="ＭＳ Ｐゴシック" pitchFamily="50" charset="-128"/>
              </a:rPr>
              <a:t>More input is needed from various stakeholders</a:t>
            </a:r>
          </a:p>
          <a:p>
            <a:pPr algn="l">
              <a:lnSpc>
                <a:spcPct val="90000"/>
              </a:lnSpc>
            </a:pPr>
            <a:r>
              <a:rPr lang="en-US" altLang="ja-JP" sz="2800" dirty="0" smtClean="0">
                <a:solidFill>
                  <a:schemeClr val="tx1"/>
                </a:solidFill>
                <a:ea typeface="ＭＳ Ｐゴシック" pitchFamily="50" charset="-128"/>
              </a:rPr>
              <a:t>Research on individual documentation generation using Agile</a:t>
            </a:r>
          </a:p>
          <a:p>
            <a:pPr algn="l">
              <a:lnSpc>
                <a:spcPct val="90000"/>
              </a:lnSpc>
            </a:pPr>
            <a:r>
              <a:rPr lang="en-US" altLang="ja-JP" sz="2800" dirty="0" smtClean="0">
                <a:solidFill>
                  <a:schemeClr val="tx1"/>
                </a:solidFill>
                <a:ea typeface="ＭＳ Ｐゴシック" pitchFamily="50" charset="-128"/>
              </a:rPr>
              <a:t>Generating a characterization of each documentation</a:t>
            </a:r>
          </a:p>
          <a:p>
            <a:pPr marL="800100" lvl="1" indent="-3429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chemeClr val="tx1"/>
                </a:solidFill>
                <a:ea typeface="ＭＳ Ｐゴシック" pitchFamily="50" charset="-128"/>
              </a:rPr>
              <a:t>How is it generated</a:t>
            </a:r>
          </a:p>
          <a:p>
            <a:pPr marL="800100" lvl="1" indent="-3429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chemeClr val="tx1"/>
                </a:solidFill>
                <a:ea typeface="ＭＳ Ｐゴシック" pitchFamily="50" charset="-128"/>
              </a:rPr>
              <a:t>When is it generated</a:t>
            </a:r>
          </a:p>
          <a:p>
            <a:pPr marL="800100" lvl="1" indent="-3429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chemeClr val="tx1"/>
                </a:solidFill>
                <a:ea typeface="ＭＳ Ｐゴシック" pitchFamily="50" charset="-128"/>
              </a:rPr>
              <a:t>What it’s used for</a:t>
            </a:r>
          </a:p>
          <a:p>
            <a:pPr marL="800100" lvl="1" indent="-3429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chemeClr val="tx1"/>
                </a:solidFill>
                <a:ea typeface="ＭＳ Ｐゴシック" pitchFamily="50" charset="-128"/>
              </a:rPr>
              <a:t>Is it different from a traditionally developed document?</a:t>
            </a:r>
          </a:p>
          <a:p>
            <a:pPr marL="800100" lvl="1" indent="-3429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chemeClr val="tx1"/>
                </a:solidFill>
                <a:ea typeface="ＭＳ Ｐゴシック" pitchFamily="50" charset="-128"/>
              </a:rPr>
              <a:t>Does the documentation ownership change?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52400"/>
            <a:ext cx="63139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006633"/>
                </a:solidFill>
                <a:latin typeface="+mj-lt"/>
              </a:rPr>
              <a:t>What </a:t>
            </a:r>
            <a:r>
              <a:rPr lang="en-US" sz="4800" dirty="0" smtClean="0">
                <a:solidFill>
                  <a:srgbClr val="006633"/>
                </a:solidFill>
                <a:latin typeface="+mj-lt"/>
              </a:rPr>
              <a:t>Needs </a:t>
            </a:r>
            <a:r>
              <a:rPr lang="en-US" sz="4800" dirty="0" smtClean="0">
                <a:solidFill>
                  <a:srgbClr val="006633"/>
                </a:solidFill>
                <a:latin typeface="+mj-lt"/>
              </a:rPr>
              <a:t>to be </a:t>
            </a:r>
            <a:r>
              <a:rPr lang="en-US" sz="4800" dirty="0" smtClean="0">
                <a:solidFill>
                  <a:srgbClr val="006633"/>
                </a:solidFill>
                <a:latin typeface="+mj-lt"/>
              </a:rPr>
              <a:t>Done</a:t>
            </a:r>
            <a:endParaRPr lang="en-US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717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pic>
        <p:nvPicPr>
          <p:cNvPr id="7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42875" y="841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dirty="0" smtClean="0">
                <a:solidFill>
                  <a:srgbClr val="006633"/>
                </a:solidFill>
                <a:ea typeface="ＭＳ Ｐゴシック" pitchFamily="50" charset="-128"/>
              </a:rPr>
              <a:t>What Still Needs to be Done</a:t>
            </a:r>
            <a:endParaRPr lang="en-US" sz="4800" dirty="0">
              <a:solidFill>
                <a:srgbClr val="006633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  <a:ea typeface="ＭＳ Ｐゴシック" pitchFamily="50" charset="-128"/>
              </a:rPr>
              <a:t>A cost analysis on documents generated using Agile based on research found on schedule differences.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  <a:ea typeface="ＭＳ Ｐゴシック" pitchFamily="50" charset="-128"/>
              </a:rPr>
              <a:t>Will be done with hypothetical cost data numbers due to sponsor data limitation.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  <a:ea typeface="ＭＳ Ｐゴシック" pitchFamily="50" charset="-128"/>
              </a:rPr>
              <a:t>The cost/schedule analysis is secondary and may be scoped out with further discussion with sponsor.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7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203</TotalTime>
  <Words>599</Words>
  <Application>Microsoft Office PowerPoint</Application>
  <PresentationFormat>On-screen Show (4:3)</PresentationFormat>
  <Paragraphs>137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IPR The Agile Team</vt:lpstr>
      <vt:lpstr>Outline</vt:lpstr>
      <vt:lpstr>Project Overview</vt:lpstr>
      <vt:lpstr>MILESTONE STATUS </vt:lpstr>
      <vt:lpstr>What was Done</vt:lpstr>
      <vt:lpstr>What was Done-cont.</vt:lpstr>
      <vt:lpstr>Research Efforts</vt:lpstr>
      <vt:lpstr>PowerPoint Presentation</vt:lpstr>
      <vt:lpstr>PowerPoint Presentation</vt:lpstr>
      <vt:lpstr>PowerPoint Presentation</vt:lpstr>
      <vt:lpstr>PowerPoint Presentation</vt:lpstr>
      <vt:lpstr>Questions?</vt:lpstr>
      <vt:lpstr>PowerPoint Presentation</vt:lpstr>
      <vt:lpstr>PowerPoint Presentation</vt:lpstr>
    </vt:vector>
  </TitlesOfParts>
  <Company>ITT Exelis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Smith, Stephen - IS</dc:creator>
  <cp:lastModifiedBy>Smith, Stephen - IS</cp:lastModifiedBy>
  <cp:revision>21</cp:revision>
  <dcterms:created xsi:type="dcterms:W3CDTF">2013-02-03T15:18:52Z</dcterms:created>
  <dcterms:modified xsi:type="dcterms:W3CDTF">2013-03-18T15:20:59Z</dcterms:modified>
</cp:coreProperties>
</file>